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 autoAdjust="0"/>
    <p:restoredTop sz="86900" autoAdjust="0"/>
  </p:normalViewPr>
  <p:slideViewPr>
    <p:cSldViewPr>
      <p:cViewPr varScale="1">
        <p:scale>
          <a:sx n="109" d="100"/>
          <a:sy n="109" d="100"/>
        </p:scale>
        <p:origin x="1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metrics can be used to determine if two pieces</a:t>
            </a:r>
            <a:r>
              <a:rPr lang="en-US" baseline="0" dirty="0" smtClean="0"/>
              <a:t> of work are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8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D7014-3A32-427F-85A0-BBEBCB83E2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8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3/30/17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nl.gov/infoviz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hyperlink" Target="http://nlp.stanford.edu/projects/dissertations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hyperlink" Target="http://scimaps.org/maps/map/map_of_scientific_pa_55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hyperlink" Target="http://scimaps.org/maps/map/maps_of_science_fore_5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hyperlink" Target="http://scimaps.org/maps/map/science_related_wiki_49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Text and Document Visualization 2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from the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Abstract readability is very important for academic papers.</a:t>
            </a:r>
          </a:p>
          <a:p>
            <a:endParaRPr lang="en-US" dirty="0"/>
          </a:p>
          <a:p>
            <a:r>
              <a:rPr lang="en-US" dirty="0" smtClean="0"/>
              <a:t>Would be interesting to compare rejected and accepted papers.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Bohemian Bookshelf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7638"/>
            <a:ext cx="7772400" cy="4494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019800"/>
            <a:ext cx="304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Supports ‘Serendipitous browsing’</a:t>
            </a:r>
          </a:p>
          <a:p>
            <a:r>
              <a:rPr lang="en-US" dirty="0" err="1" smtClean="0"/>
              <a:t>Thudt</a:t>
            </a:r>
            <a:r>
              <a:rPr lang="en-US" dirty="0" smtClean="0"/>
              <a:t> et al, CHI 2012</a:t>
            </a:r>
          </a:p>
        </p:txBody>
      </p:sp>
    </p:spTree>
    <p:extLst>
      <p:ext uri="{BB962C8B-B14F-4D97-AF65-F5344CB8AC3E}">
        <p14:creationId xmlns:p14="http://schemas.microsoft.com/office/powerpoint/2010/main" val="17715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Visualize one’s email history</a:t>
            </a:r>
          </a:p>
          <a:p>
            <a:pPr lvl="1"/>
            <a:r>
              <a:rPr lang="en-US" dirty="0" smtClean="0"/>
              <a:t>With whom and when has a person corresponded</a:t>
            </a:r>
          </a:p>
          <a:p>
            <a:pPr lvl="1"/>
            <a:r>
              <a:rPr lang="en-US" dirty="0" smtClean="0"/>
              <a:t>What words were used</a:t>
            </a:r>
          </a:p>
          <a:p>
            <a:r>
              <a:rPr lang="en-US" dirty="0" smtClean="0"/>
              <a:t>Answer questions like:</a:t>
            </a:r>
          </a:p>
          <a:p>
            <a:pPr lvl="1"/>
            <a:r>
              <a:rPr lang="en-US" dirty="0" smtClean="0"/>
              <a:t>What sorts of things do I talk about with each of my email contacts?</a:t>
            </a:r>
          </a:p>
          <a:p>
            <a:pPr lvl="1"/>
            <a:r>
              <a:rPr lang="en-US" dirty="0" smtClean="0"/>
              <a:t>How do my email conversation with one person differ from those with other people?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400800"/>
            <a:ext cx="341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Viégas</a:t>
            </a:r>
            <a:r>
              <a:rPr lang="en-US" dirty="0" smtClean="0"/>
              <a:t>, Golder, and Donath, CHI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6" y="1600201"/>
            <a:ext cx="886773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Text analysis to seed visualization</a:t>
            </a:r>
          </a:p>
          <a:p>
            <a:r>
              <a:rPr lang="en-US" dirty="0" smtClean="0"/>
              <a:t>Monthly and yearly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9" y="2652590"/>
            <a:ext cx="8915400" cy="26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00" y="1295400"/>
            <a:ext cx="4743000" cy="54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PaperLens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Focus on academic papers</a:t>
            </a:r>
          </a:p>
          <a:p>
            <a:r>
              <a:rPr lang="en-US" dirty="0" smtClean="0"/>
              <a:t>Visualize docs metadata such as author, keywords, data, etc.</a:t>
            </a:r>
          </a:p>
          <a:p>
            <a:r>
              <a:rPr lang="en-US" dirty="0" smtClean="0"/>
              <a:t>Multiple tightly-coupled views</a:t>
            </a:r>
          </a:p>
          <a:p>
            <a:r>
              <a:rPr lang="en-US" dirty="0" smtClean="0"/>
              <a:t>Analytics questions</a:t>
            </a:r>
          </a:p>
          <a:p>
            <a:r>
              <a:rPr lang="en-US" dirty="0" smtClean="0"/>
              <a:t>Effective in answering questions regarding:</a:t>
            </a:r>
          </a:p>
          <a:p>
            <a:pPr lvl="1"/>
            <a:r>
              <a:rPr lang="en-US" dirty="0" smtClean="0"/>
              <a:t>Patterns such as frequency of authors and papers cited</a:t>
            </a:r>
          </a:p>
          <a:p>
            <a:pPr lvl="1"/>
            <a:r>
              <a:rPr lang="en-US" dirty="0" smtClean="0"/>
              <a:t>Themes</a:t>
            </a:r>
          </a:p>
          <a:p>
            <a:pPr lvl="1"/>
            <a:r>
              <a:rPr lang="en-US" dirty="0" smtClean="0"/>
              <a:t>Trends such as number of papers in a topic area over time</a:t>
            </a:r>
          </a:p>
          <a:p>
            <a:pPr lvl="1"/>
            <a:r>
              <a:rPr lang="en-US" dirty="0" smtClean="0"/>
              <a:t>Correlations between authors, topics, and 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PaperLens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3721"/>
            <a:ext cx="8903568" cy="48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Document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Highlight entities within documents</a:t>
            </a:r>
          </a:p>
          <a:p>
            <a:pPr lvl="1"/>
            <a:r>
              <a:rPr lang="en-US" dirty="0" smtClean="0"/>
              <a:t>People, places, organizations</a:t>
            </a:r>
          </a:p>
          <a:p>
            <a:r>
              <a:rPr lang="en-US" dirty="0" smtClean="0"/>
              <a:t>Document summaries</a:t>
            </a:r>
          </a:p>
          <a:p>
            <a:r>
              <a:rPr lang="en-US" dirty="0" smtClean="0"/>
              <a:t>Document similarity and clustering</a:t>
            </a:r>
          </a:p>
          <a:p>
            <a:r>
              <a:rPr lang="en-US" dirty="0" smtClean="0"/>
              <a:t>Document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Targeting sense-making scenarios</a:t>
            </a:r>
          </a:p>
          <a:p>
            <a:r>
              <a:rPr lang="en-US" dirty="0" smtClean="0"/>
              <a:t>Variety of visualizations ranging from word-specific, to entity connections, to document clusters</a:t>
            </a:r>
          </a:p>
          <a:p>
            <a:r>
              <a:rPr lang="en-US" dirty="0" smtClean="0"/>
              <a:t>Primary focus is on entity-document and entity-entity connection</a:t>
            </a:r>
          </a:p>
          <a:p>
            <a:r>
              <a:rPr lang="en-US" dirty="0" smtClean="0"/>
              <a:t>Search capability coupled with interactive exploration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96000"/>
            <a:ext cx="463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Stasko</a:t>
            </a:r>
            <a:r>
              <a:rPr lang="en-US" dirty="0" smtClean="0"/>
              <a:t>, </a:t>
            </a:r>
            <a:r>
              <a:rPr lang="en-US" dirty="0" err="1" smtClean="0"/>
              <a:t>Gorg</a:t>
            </a:r>
            <a:r>
              <a:rPr lang="en-US" dirty="0" smtClean="0"/>
              <a:t>, and Liu, Information Visualization 2008</a:t>
            </a:r>
          </a:p>
          <a:p>
            <a:r>
              <a:rPr lang="en-US" dirty="0" err="1" smtClean="0"/>
              <a:t>Gorg</a:t>
            </a:r>
            <a:r>
              <a:rPr lang="en-US" dirty="0" smtClean="0"/>
              <a:t> et al, IEEE TVCG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to collections of documents</a:t>
            </a:r>
          </a:p>
          <a:p>
            <a:pPr lvl="1"/>
            <a:r>
              <a:rPr lang="en-US" dirty="0" smtClean="0"/>
              <a:t>Still concerned with words, phrases, and sentences</a:t>
            </a:r>
          </a:p>
          <a:p>
            <a:pPr lvl="1"/>
            <a:r>
              <a:rPr lang="en-US" dirty="0" smtClean="0"/>
              <a:t>Add:</a:t>
            </a:r>
          </a:p>
          <a:p>
            <a:pPr lvl="2"/>
            <a:r>
              <a:rPr lang="en-US" dirty="0" smtClean="0"/>
              <a:t>More document context</a:t>
            </a:r>
          </a:p>
          <a:p>
            <a:pPr lvl="2"/>
            <a:r>
              <a:rPr lang="en-US" dirty="0" smtClean="0"/>
              <a:t>Document analysis metrics</a:t>
            </a:r>
          </a:p>
          <a:p>
            <a:pPr lvl="2"/>
            <a:r>
              <a:rPr lang="en-US" dirty="0" smtClean="0"/>
              <a:t>Document meta-data</a:t>
            </a:r>
          </a:p>
          <a:p>
            <a:pPr lvl="2"/>
            <a:r>
              <a:rPr lang="en-US" dirty="0" smtClean="0"/>
              <a:t>Document entities</a:t>
            </a:r>
          </a:p>
          <a:p>
            <a:pPr lvl="2"/>
            <a:r>
              <a:rPr lang="en-US" dirty="0" smtClean="0"/>
              <a:t>Connections between documents</a:t>
            </a:r>
          </a:p>
          <a:p>
            <a:pPr lvl="2"/>
            <a:r>
              <a:rPr lang="en-US" dirty="0" smtClean="0"/>
              <a:t>Document concepts and themes</a:t>
            </a:r>
          </a:p>
        </p:txBody>
      </p:sp>
    </p:spTree>
    <p:extLst>
      <p:ext uri="{BB962C8B-B14F-4D97-AF65-F5344CB8AC3E}">
        <p14:creationId xmlns:p14="http://schemas.microsoft.com/office/powerpoint/2010/main" val="4610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610601" cy="4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9" y="1417638"/>
            <a:ext cx="8376751" cy="4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Cluster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58201" cy="52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Grid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417638"/>
            <a:ext cx="77435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6801" y="1447800"/>
            <a:ext cx="670759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81419" y="1417638"/>
            <a:ext cx="60383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to come later…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FacetAtlas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Show entities and concepts and how they connect in a document collection</a:t>
            </a:r>
          </a:p>
          <a:p>
            <a:r>
              <a:rPr lang="en-US" dirty="0" smtClean="0"/>
              <a:t>Visualizes both local and global patterns</a:t>
            </a:r>
          </a:p>
          <a:p>
            <a:r>
              <a:rPr lang="en-US" dirty="0" smtClean="0"/>
              <a:t>Shows: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Facets – classes of entities</a:t>
            </a:r>
          </a:p>
          <a:p>
            <a:pPr lvl="1"/>
            <a:r>
              <a:rPr lang="en-US" dirty="0" smtClean="0"/>
              <a:t>Relations </a:t>
            </a:r>
            <a:r>
              <a:rPr lang="en-US" dirty="0"/>
              <a:t>–</a:t>
            </a:r>
            <a:r>
              <a:rPr lang="en-US" dirty="0" smtClean="0"/>
              <a:t> connections between entities</a:t>
            </a:r>
          </a:p>
          <a:p>
            <a:pPr lvl="1"/>
            <a:r>
              <a:rPr lang="en-US" dirty="0" smtClean="0"/>
              <a:t>Clusters – groups of similar entities in a facet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0472" y="6248400"/>
            <a:ext cx="282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Cao et al, TVCG (</a:t>
            </a:r>
            <a:r>
              <a:rPr lang="en-US" dirty="0" err="1" smtClean="0"/>
              <a:t>InfoVis</a:t>
            </a:r>
            <a:r>
              <a:rPr lang="en-US" dirty="0" smtClean="0"/>
              <a:t>)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37430" y="1447800"/>
            <a:ext cx="592633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to Higher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 we present the contents, semantics, themes, etc. of the documents?</a:t>
            </a:r>
          </a:p>
          <a:p>
            <a:pPr lvl="1"/>
            <a:r>
              <a:rPr lang="en-US" dirty="0" smtClean="0"/>
              <a:t>Someone may not have time to read them all</a:t>
            </a:r>
          </a:p>
          <a:p>
            <a:pPr lvl="1"/>
            <a:r>
              <a:rPr lang="en-US" dirty="0" smtClean="0"/>
              <a:t>Someone just wants to understand them</a:t>
            </a:r>
          </a:p>
          <a:p>
            <a:endParaRPr lang="en-US" dirty="0"/>
          </a:p>
          <a:p>
            <a:r>
              <a:rPr lang="en-US" dirty="0" smtClean="0"/>
              <a:t>Who cares?</a:t>
            </a:r>
          </a:p>
          <a:p>
            <a:pPr lvl="1"/>
            <a:r>
              <a:rPr lang="en-US" dirty="0" smtClean="0"/>
              <a:t>Researchers, fraud investigators, CIA, news reporters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Document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Different variables for literary analysis</a:t>
            </a:r>
          </a:p>
          <a:p>
            <a:pPr lvl="1"/>
            <a:r>
              <a:rPr lang="en-US" dirty="0" smtClean="0"/>
              <a:t>Average word length</a:t>
            </a:r>
          </a:p>
          <a:p>
            <a:pPr lvl="1"/>
            <a:r>
              <a:rPr lang="en-US" dirty="0" smtClean="0"/>
              <a:t>Syllables per word</a:t>
            </a:r>
          </a:p>
          <a:p>
            <a:pPr lvl="1"/>
            <a:r>
              <a:rPr lang="en-US" dirty="0" smtClean="0"/>
              <a:t>Average sentence length</a:t>
            </a:r>
          </a:p>
          <a:p>
            <a:pPr lvl="1"/>
            <a:r>
              <a:rPr lang="en-US" dirty="0" smtClean="0"/>
              <a:t>Percentage of nouns, verbs, adjectives</a:t>
            </a:r>
          </a:p>
          <a:p>
            <a:pPr lvl="1"/>
            <a:r>
              <a:rPr lang="en-US" dirty="0" smtClean="0"/>
              <a:t>Frequencies of specific words</a:t>
            </a:r>
          </a:p>
          <a:p>
            <a:pPr lvl="1"/>
            <a:r>
              <a:rPr lang="en-US" dirty="0" smtClean="0"/>
              <a:t>Hapax </a:t>
            </a:r>
            <a:r>
              <a:rPr lang="en-US" dirty="0" err="1" smtClean="0"/>
              <a:t>Legomena</a:t>
            </a:r>
            <a:r>
              <a:rPr lang="en-US" dirty="0" smtClean="0"/>
              <a:t> – number of words that occur only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5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does one compare the similarity of two documents</a:t>
            </a:r>
          </a:p>
          <a:p>
            <a:r>
              <a:rPr lang="en-US" dirty="0" smtClean="0"/>
              <a:t>One model</a:t>
            </a:r>
          </a:p>
          <a:p>
            <a:pPr lvl="1"/>
            <a:r>
              <a:rPr lang="en-US" dirty="0" smtClean="0"/>
              <a:t>Make a list of each unique word in a document</a:t>
            </a:r>
          </a:p>
          <a:p>
            <a:pPr lvl="2"/>
            <a:r>
              <a:rPr lang="en-US" dirty="0" smtClean="0"/>
              <a:t>Throw out common words (a, an, the, etc.)</a:t>
            </a:r>
          </a:p>
          <a:p>
            <a:pPr lvl="2"/>
            <a:r>
              <a:rPr lang="en-US" dirty="0" smtClean="0"/>
              <a:t>Make different forms the same (bake, bakes, baked)</a:t>
            </a:r>
            <a:endParaRPr lang="en-US" dirty="0"/>
          </a:p>
          <a:p>
            <a:pPr lvl="1"/>
            <a:r>
              <a:rPr lang="en-US" dirty="0" smtClean="0"/>
              <a:t>Store count of how many times each word appeared</a:t>
            </a:r>
          </a:p>
          <a:p>
            <a:pPr lvl="1"/>
            <a:r>
              <a:rPr lang="en-US" dirty="0" smtClean="0"/>
              <a:t>Alphabetize, make into a vector</a:t>
            </a:r>
          </a:p>
        </p:txBody>
      </p:sp>
    </p:spTree>
    <p:extLst>
      <p:ext uri="{BB962C8B-B14F-4D97-AF65-F5344CB8AC3E}">
        <p14:creationId xmlns:p14="http://schemas.microsoft.com/office/powerpoint/2010/main" val="14375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Analysis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Want to see how closely two vectors go in same direction, inner product</a:t>
            </a:r>
          </a:p>
          <a:p>
            <a:pPr lvl="1"/>
            <a:r>
              <a:rPr lang="en-US" dirty="0" smtClean="0"/>
              <a:t>Can get similarity of each document to every other one</a:t>
            </a:r>
          </a:p>
          <a:p>
            <a:pPr lvl="1"/>
            <a:r>
              <a:rPr lang="en-US" dirty="0" smtClean="0"/>
              <a:t>Use a mass-spring layout algorithm to position representations of each document</a:t>
            </a:r>
          </a:p>
          <a:p>
            <a:r>
              <a:rPr lang="en-US" dirty="0" smtClean="0"/>
              <a:t>Some similarities to how search engines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7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Wiggle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Not all terms or words are equally useful</a:t>
            </a:r>
          </a:p>
          <a:p>
            <a:r>
              <a:rPr lang="en-US" dirty="0" smtClean="0"/>
              <a:t>Often apply TF-IDF</a:t>
            </a:r>
          </a:p>
          <a:p>
            <a:pPr lvl="1"/>
            <a:r>
              <a:rPr lang="en-US" dirty="0" smtClean="0"/>
              <a:t>Term frequency, inverse document frequency</a:t>
            </a:r>
          </a:p>
          <a:p>
            <a:endParaRPr lang="en-US" dirty="0"/>
          </a:p>
          <a:p>
            <a:r>
              <a:rPr lang="en-US" dirty="0" smtClean="0"/>
              <a:t>Weight of a word goes up if it appears often in a document, but not often in the collection.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2000" y="2590800"/>
            <a:ext cx="7772400" cy="21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VIBE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Smaller sets of documents than whole library</a:t>
            </a:r>
          </a:p>
          <a:p>
            <a:r>
              <a:rPr lang="en-US" dirty="0" smtClean="0"/>
              <a:t>Example: Set of 100 documents retrieved from a web search</a:t>
            </a:r>
          </a:p>
          <a:p>
            <a:r>
              <a:rPr lang="en-US" dirty="0" smtClean="0"/>
              <a:t>Idea is to understand how contents of documents relate to each other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74315"/>
            <a:ext cx="34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Olsen et al, Info Process &amp; </a:t>
            </a:r>
            <a:r>
              <a:rPr lang="en-US" dirty="0" err="1" smtClean="0"/>
              <a:t>Mgmt</a:t>
            </a:r>
            <a:r>
              <a:rPr lang="en-US" dirty="0" smtClean="0"/>
              <a:t> 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Points of Interest</a:t>
            </a:r>
          </a:p>
          <a:p>
            <a:pPr lvl="1"/>
            <a:r>
              <a:rPr lang="en-US" dirty="0" smtClean="0"/>
              <a:t>Terms or keywords that are of interest to user</a:t>
            </a:r>
          </a:p>
          <a:p>
            <a:pPr lvl="2"/>
            <a:r>
              <a:rPr lang="en-US" dirty="0" smtClean="0"/>
              <a:t>Example: cooking, pies, apples</a:t>
            </a:r>
          </a:p>
          <a:p>
            <a:r>
              <a:rPr lang="en-US" dirty="0" smtClean="0"/>
              <a:t>Want to visualize a document collection where each document’s relation to points of interest is shown</a:t>
            </a:r>
          </a:p>
          <a:p>
            <a:r>
              <a:rPr lang="en-US" dirty="0" smtClean="0"/>
              <a:t>Also visualize how documents are similar or different.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Represent points of interest as vertices on convex polygon</a:t>
            </a:r>
          </a:p>
          <a:p>
            <a:r>
              <a:rPr lang="en-US" dirty="0" smtClean="0"/>
              <a:t>Documents are small points inside the polygon</a:t>
            </a:r>
          </a:p>
          <a:p>
            <a:r>
              <a:rPr lang="en-US" dirty="0" smtClean="0"/>
              <a:t>How close a point is to a vertex represents how strong that term is within the document.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303548"/>
            <a:ext cx="35242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Example: 3 POIs</a:t>
            </a:r>
          </a:p>
          <a:p>
            <a:r>
              <a:rPr lang="en-US" dirty="0" smtClean="0"/>
              <a:t>Document (P1, P2, P3) (0.4, 0.8, 0.2)</a:t>
            </a:r>
          </a:p>
          <a:p>
            <a:r>
              <a:rPr lang="en-US" dirty="0" smtClean="0"/>
              <a:t>Take first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00400"/>
            <a:ext cx="60483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Combine weight of first two 1.2 and make a new point, P’</a:t>
            </a:r>
          </a:p>
          <a:p>
            <a:r>
              <a:rPr lang="en-US" dirty="0" smtClean="0"/>
              <a:t>Do the same thing for third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3200400"/>
            <a:ext cx="6305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8249" y="1828800"/>
            <a:ext cx="7313751" cy="37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2400"/>
            <a:ext cx="5943600" cy="649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57400"/>
            <a:ext cx="220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block represents a contiguous set of words.</a:t>
            </a:r>
          </a:p>
          <a:p>
            <a:endParaRPr lang="en-US" dirty="0"/>
          </a:p>
          <a:p>
            <a:r>
              <a:rPr lang="en-US" dirty="0" smtClean="0"/>
              <a:t>Do partial overlap in blocks for a smoother appearance.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VIBE Pros and Cons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Effectively communicates relationships</a:t>
            </a:r>
          </a:p>
          <a:p>
            <a:r>
              <a:rPr lang="en-US" dirty="0" smtClean="0"/>
              <a:t>Straightforward methodology and vis are easy to follow</a:t>
            </a:r>
          </a:p>
          <a:p>
            <a:r>
              <a:rPr lang="en-US" dirty="0" smtClean="0"/>
              <a:t>Can show relatively large collections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Does not show much about a document</a:t>
            </a:r>
          </a:p>
          <a:p>
            <a:r>
              <a:rPr lang="en-US" dirty="0" smtClean="0"/>
              <a:t>Single items lose detail in the presentation</a:t>
            </a:r>
          </a:p>
          <a:p>
            <a:r>
              <a:rPr lang="en-US" dirty="0" smtClean="0"/>
              <a:t>Starts to break down with a large number of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Documents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VIBE presented documents with respect to a finite number of special terms</a:t>
            </a:r>
          </a:p>
          <a:p>
            <a:r>
              <a:rPr lang="en-US" dirty="0" smtClean="0"/>
              <a:t>How about generalizing his?</a:t>
            </a:r>
          </a:p>
          <a:p>
            <a:pPr lvl="1"/>
            <a:r>
              <a:rPr lang="en-US" dirty="0" smtClean="0"/>
              <a:t>Show large sets of documents</a:t>
            </a:r>
          </a:p>
          <a:p>
            <a:pPr lvl="1"/>
            <a:r>
              <a:rPr lang="en-US" dirty="0" smtClean="0"/>
              <a:t>Any important terms within the set become key landmarks</a:t>
            </a:r>
          </a:p>
          <a:p>
            <a:pPr lvl="1"/>
            <a:r>
              <a:rPr lang="en-US" dirty="0" smtClean="0"/>
              <a:t>Not restricted to convex polygon idea</a:t>
            </a:r>
          </a:p>
        </p:txBody>
      </p:sp>
    </p:spTree>
    <p:extLst>
      <p:ext uri="{BB962C8B-B14F-4D97-AF65-F5344CB8AC3E}">
        <p14:creationId xmlns:p14="http://schemas.microsoft.com/office/powerpoint/2010/main" val="15604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Break each document into its words</a:t>
            </a:r>
          </a:p>
          <a:p>
            <a:r>
              <a:rPr lang="en-US" dirty="0" smtClean="0"/>
              <a:t>Two documents are ‘similar’ if they share many words</a:t>
            </a:r>
          </a:p>
          <a:p>
            <a:r>
              <a:rPr lang="en-US" dirty="0" smtClean="0"/>
              <a:t>Use mass-spring graph-like algorithm of clustering similar documents together and dissimilar documents far apart.</a:t>
            </a:r>
          </a:p>
        </p:txBody>
      </p:sp>
    </p:spTree>
    <p:extLst>
      <p:ext uri="{BB962C8B-B14F-4D97-AF65-F5344CB8AC3E}">
        <p14:creationId xmlns:p14="http://schemas.microsoft.com/office/powerpoint/2010/main" val="30726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Kohonen’s</a:t>
            </a:r>
            <a:r>
              <a:rPr lang="en-US" dirty="0" smtClean="0"/>
              <a:t> Feature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AKA Self-Organizing Maps</a:t>
            </a:r>
          </a:p>
          <a:p>
            <a:r>
              <a:rPr lang="en-US" dirty="0" smtClean="0"/>
              <a:t>Expresses complex, non=linear relationships between high dimensional data </a:t>
            </a:r>
            <a:r>
              <a:rPr lang="en-US" dirty="0" err="1" smtClean="0"/>
              <a:t>tiems</a:t>
            </a:r>
            <a:r>
              <a:rPr lang="en-US" dirty="0" smtClean="0"/>
              <a:t> into simple geometric relationships on a 2-d display</a:t>
            </a:r>
          </a:p>
          <a:p>
            <a:r>
              <a:rPr lang="en-US" dirty="0" smtClean="0"/>
              <a:t>Uses neural network techniques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400800"/>
            <a:ext cx="20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Lin, Visualization 1992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Different, colored areas correspond to different concepts in collection</a:t>
            </a:r>
          </a:p>
          <a:p>
            <a:r>
              <a:rPr lang="en-US" dirty="0" smtClean="0"/>
              <a:t>Size of area corresponds to its relative importance in set</a:t>
            </a:r>
          </a:p>
          <a:p>
            <a:r>
              <a:rPr lang="en-US" dirty="0" smtClean="0"/>
              <a:t>Neighboring regions indicate commonalities in concepts</a:t>
            </a:r>
          </a:p>
          <a:p>
            <a:r>
              <a:rPr lang="en-US" dirty="0" smtClean="0"/>
              <a:t>Dots in regions can represent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Maps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67436" y="1447800"/>
            <a:ext cx="56663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Work at Pacific Northwest National Labs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Group has developed a number of visualization techniques for document collections</a:t>
            </a:r>
          </a:p>
          <a:p>
            <a:pPr lvl="1"/>
            <a:r>
              <a:rPr lang="en-US" dirty="0" smtClean="0"/>
              <a:t>Galaxies</a:t>
            </a:r>
          </a:p>
          <a:p>
            <a:pPr lvl="1"/>
            <a:r>
              <a:rPr lang="en-US" dirty="0" err="1" smtClean="0"/>
              <a:t>Themescapes</a:t>
            </a:r>
            <a:endParaRPr lang="en-US" dirty="0" smtClean="0"/>
          </a:p>
          <a:p>
            <a:pPr lvl="1"/>
            <a:r>
              <a:rPr lang="en-US" dirty="0" err="1" smtClean="0"/>
              <a:t>ThemeRiver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172200"/>
            <a:ext cx="2618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http://www.pnl.gov/infoviz</a:t>
            </a:r>
            <a:endParaRPr lang="en-US" dirty="0" smtClean="0"/>
          </a:p>
          <a:p>
            <a:r>
              <a:rPr lang="en-US" dirty="0" smtClean="0"/>
              <a:t>Wise et al, </a:t>
            </a:r>
            <a:r>
              <a:rPr lang="en-US" dirty="0" err="1" smtClean="0"/>
              <a:t>InfoVis</a:t>
            </a:r>
            <a:r>
              <a:rPr lang="en-US" dirty="0" smtClean="0"/>
              <a:t> 1995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29134" y="1447800"/>
            <a:ext cx="6142931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7554" y="6019800"/>
            <a:ext cx="538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of documents where similar ones cluster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2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Themescapes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Self-organizing maps didn’t reflect density of regions all that well – Can we improve?</a:t>
            </a:r>
          </a:p>
          <a:p>
            <a:r>
              <a:rPr lang="en-US" dirty="0" smtClean="0"/>
              <a:t>Use 3D representation, and have height represent density or number of documents in region.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Themescape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64452" y="1447800"/>
            <a:ext cx="56722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0" y="1431933"/>
            <a:ext cx="3366000" cy="387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0" y="5470534"/>
            <a:ext cx="3366000" cy="99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77" y="1219200"/>
            <a:ext cx="5284990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WebTheme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85445" y="1447800"/>
            <a:ext cx="603031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Maps of Science</a:t>
            </a:r>
          </a:p>
          <a:p>
            <a:r>
              <a:rPr lang="en-US" dirty="0" smtClean="0"/>
              <a:t>Visualize the relationships of areas of science, emerging research disciplines, the impact of particular researchers or institutions, etc.</a:t>
            </a:r>
          </a:p>
          <a:p>
            <a:r>
              <a:rPr lang="en-US" dirty="0" smtClean="0"/>
              <a:t>Often use documents as the ‘input data’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Dissertation Browser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0600" y="1417638"/>
            <a:ext cx="5210775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1" y="16764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9,000 Stanford PhD theses</a:t>
            </a:r>
          </a:p>
          <a:p>
            <a:endParaRPr lang="en-US" dirty="0"/>
          </a:p>
          <a:p>
            <a:r>
              <a:rPr lang="en-US" dirty="0" smtClean="0"/>
              <a:t>Rather than overall semantic map, you choose a focus and all update to show their relationship.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6400800"/>
            <a:ext cx="432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http://nlp.Stanford.edu/projects/dissertations/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Wonderful Book and Website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24000"/>
            <a:ext cx="7772400" cy="41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31849" y="1587800"/>
            <a:ext cx="5737501" cy="429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172200"/>
            <a:ext cx="523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Boyack</a:t>
            </a:r>
            <a:r>
              <a:rPr lang="en-US" dirty="0" smtClean="0"/>
              <a:t> and </a:t>
            </a:r>
            <a:r>
              <a:rPr lang="en-US" dirty="0" err="1" smtClean="0"/>
              <a:t>Klavans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http://scimaps.org/maps/map/map_of_scientific_pa_55/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cont.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31849" y="1587800"/>
            <a:ext cx="5737501" cy="429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172200"/>
            <a:ext cx="541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Boyack</a:t>
            </a:r>
            <a:r>
              <a:rPr lang="en-US" dirty="0" smtClean="0"/>
              <a:t> and </a:t>
            </a:r>
            <a:r>
              <a:rPr lang="en-US" dirty="0" err="1" smtClean="0"/>
              <a:t>Klavans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http://scimaps.org/maps/map/maps_of_science_fore_50/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Related Wikipedia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31849" y="1587800"/>
            <a:ext cx="5737501" cy="429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172200"/>
            <a:ext cx="5199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Allgood</a:t>
            </a:r>
            <a:r>
              <a:rPr lang="en-US" dirty="0" smtClean="0"/>
              <a:t>, Herr, Holloway, and </a:t>
            </a:r>
            <a:r>
              <a:rPr lang="en-US" dirty="0" err="1" smtClean="0"/>
              <a:t>Boyack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http://scimaps.org/maps/map/science_related_wiki_49/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3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Semantic map gives no indication of the chronology of documents</a:t>
            </a:r>
          </a:p>
          <a:p>
            <a:r>
              <a:rPr lang="en-US" dirty="0" smtClean="0"/>
              <a:t>Can we shows themes and how they rise or fall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ThemeRiver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8474" y="1732800"/>
            <a:ext cx="6464251" cy="40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400800"/>
            <a:ext cx="363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Havre, </a:t>
            </a:r>
            <a:r>
              <a:rPr lang="en-US" dirty="0" err="1" smtClean="0"/>
              <a:t>Hetzler</a:t>
            </a:r>
            <a:r>
              <a:rPr lang="en-US" dirty="0" smtClean="0"/>
              <a:t>, and </a:t>
            </a:r>
            <a:r>
              <a:rPr lang="en-US" dirty="0" err="1" smtClean="0"/>
              <a:t>Nowell</a:t>
            </a:r>
            <a:r>
              <a:rPr lang="en-US" dirty="0" smtClean="0"/>
              <a:t>, </a:t>
            </a:r>
            <a:r>
              <a:rPr lang="en-US" dirty="0" err="1" smtClean="0"/>
              <a:t>InfoVis</a:t>
            </a:r>
            <a:r>
              <a:rPr lang="en-US" dirty="0" smtClean="0"/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3676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Time flows from left to right</a:t>
            </a:r>
          </a:p>
          <a:p>
            <a:r>
              <a:rPr lang="en-US" dirty="0" smtClean="0"/>
              <a:t>Each band/current is a topic or theme</a:t>
            </a:r>
          </a:p>
          <a:p>
            <a:r>
              <a:rPr lang="en-US" dirty="0" smtClean="0"/>
              <a:t>Width of band is ‘strength’ of that topic in documents at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Follow-On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Focus on readability metrics of documents</a:t>
            </a:r>
          </a:p>
          <a:p>
            <a:r>
              <a:rPr lang="en-US" dirty="0" smtClean="0"/>
              <a:t>Multiple measures of readability</a:t>
            </a:r>
          </a:p>
          <a:p>
            <a:pPr lvl="1"/>
            <a:r>
              <a:rPr lang="en-US" dirty="0" smtClean="0"/>
              <a:t>Provide quantitative measures</a:t>
            </a:r>
          </a:p>
          <a:p>
            <a:r>
              <a:rPr lang="en-US" dirty="0" smtClean="0"/>
              <a:t>Features used:</a:t>
            </a:r>
          </a:p>
          <a:p>
            <a:pPr lvl="1"/>
            <a:r>
              <a:rPr lang="en-US" dirty="0" smtClean="0"/>
              <a:t>Word length</a:t>
            </a:r>
          </a:p>
          <a:p>
            <a:pPr lvl="1"/>
            <a:r>
              <a:rPr lang="en-US" dirty="0" smtClean="0"/>
              <a:t>Vocabulary complexity</a:t>
            </a:r>
          </a:p>
          <a:p>
            <a:pPr lvl="1"/>
            <a:r>
              <a:rPr lang="en-US" dirty="0" smtClean="0"/>
              <a:t>Nominal forms</a:t>
            </a:r>
          </a:p>
          <a:p>
            <a:pPr lvl="1"/>
            <a:r>
              <a:rPr lang="en-US" dirty="0" smtClean="0"/>
              <a:t>Sentence length</a:t>
            </a:r>
          </a:p>
          <a:p>
            <a:pPr lvl="1"/>
            <a:r>
              <a:rPr lang="en-US" dirty="0" smtClean="0"/>
              <a:t>Sentence structure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9899" y="6400800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Oelke</a:t>
            </a:r>
            <a:r>
              <a:rPr lang="en-US" dirty="0" smtClean="0"/>
              <a:t> and </a:t>
            </a:r>
            <a:r>
              <a:rPr lang="en-US" dirty="0" err="1" smtClean="0"/>
              <a:t>Kiem</a:t>
            </a:r>
            <a:r>
              <a:rPr lang="en-US" dirty="0" smtClean="0"/>
              <a:t>, VAST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What’s in the bands?</a:t>
            </a:r>
          </a:p>
          <a:p>
            <a:r>
              <a:rPr lang="en-US" dirty="0" smtClean="0"/>
              <a:t>Analysts may want to know what each band is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Popular in text analysis and visualization</a:t>
            </a:r>
          </a:p>
          <a:p>
            <a:r>
              <a:rPr lang="en-US" dirty="0" smtClean="0"/>
              <a:t>Latent </a:t>
            </a:r>
            <a:r>
              <a:rPr lang="en-US" dirty="0" err="1" smtClean="0"/>
              <a:t>Dirichilet</a:t>
            </a:r>
            <a:r>
              <a:rPr lang="en-US" dirty="0" smtClean="0"/>
              <a:t> Allocation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Produces ‘topics’ evident throughout document collection, each modeled by sets of words/terms</a:t>
            </a:r>
          </a:p>
          <a:p>
            <a:r>
              <a:rPr lang="en-US" dirty="0" smtClean="0"/>
              <a:t>Describes how each document contributes to each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Keeps basic </a:t>
            </a:r>
            <a:r>
              <a:rPr lang="en-US" dirty="0" err="1" smtClean="0"/>
              <a:t>ThemeRiver</a:t>
            </a:r>
            <a:r>
              <a:rPr lang="en-US" dirty="0" smtClean="0"/>
              <a:t> metaphor</a:t>
            </a:r>
          </a:p>
          <a:p>
            <a:r>
              <a:rPr lang="en-US" dirty="0" smtClean="0"/>
              <a:t>Embed word clouds into bands to tell more about that is in each</a:t>
            </a:r>
          </a:p>
          <a:p>
            <a:r>
              <a:rPr lang="en-US" dirty="0" smtClean="0"/>
              <a:t>Magnifier lens for getting more details</a:t>
            </a:r>
          </a:p>
          <a:p>
            <a:r>
              <a:rPr lang="en-US" dirty="0" smtClean="0"/>
              <a:t>Uses Latent </a:t>
            </a:r>
            <a:r>
              <a:rPr lang="en-US" dirty="0" err="1" smtClean="0"/>
              <a:t>Dirichilet</a:t>
            </a:r>
            <a:r>
              <a:rPr lang="en-US" dirty="0" smtClean="0"/>
              <a:t> Allocation to do text analysis and summarization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2829" y="6400800"/>
            <a:ext cx="438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Liu et al, CIKM 2009, KDD 2010, and VAST 2010</a:t>
            </a:r>
          </a:p>
        </p:txBody>
      </p:sp>
    </p:spTree>
    <p:extLst>
      <p:ext uri="{BB962C8B-B14F-4D97-AF65-F5344CB8AC3E}">
        <p14:creationId xmlns:p14="http://schemas.microsoft.com/office/powerpoint/2010/main" val="21495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2059137"/>
            <a:ext cx="7772400" cy="3349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49" y="5486400"/>
            <a:ext cx="8032501" cy="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3939750" cy="2600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18" y="3581400"/>
            <a:ext cx="6617251" cy="2938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894" y="1550075"/>
            <a:ext cx="3507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Lens shows email senders and </a:t>
            </a:r>
            <a:r>
              <a:rPr lang="en-US" dirty="0" err="1" smtClean="0"/>
              <a:t>recievers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Documents containing ‘</a:t>
            </a:r>
            <a:r>
              <a:rPr lang="en-US" dirty="0" err="1" smtClean="0"/>
              <a:t>cotable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Showing how topics merge and split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0" y="1679871"/>
            <a:ext cx="8874601" cy="3003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829" y="6400800"/>
            <a:ext cx="279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Cui et al, TVCG (</a:t>
            </a:r>
            <a:r>
              <a:rPr lang="en-US" dirty="0" err="1" smtClean="0"/>
              <a:t>InfoVis</a:t>
            </a:r>
            <a:r>
              <a:rPr lang="en-US" dirty="0" smtClean="0"/>
              <a:t>) 2011</a:t>
            </a:r>
          </a:p>
        </p:txBody>
      </p:sp>
    </p:spTree>
    <p:extLst>
      <p:ext uri="{BB962C8B-B14F-4D97-AF65-F5344CB8AC3E}">
        <p14:creationId xmlns:p14="http://schemas.microsoft.com/office/powerpoint/2010/main" val="31096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Vis Browser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447800"/>
            <a:ext cx="77667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Meirelles</a:t>
            </a:r>
            <a:r>
              <a:rPr lang="en-US" dirty="0" smtClean="0"/>
              <a:t>, Chapter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and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Uses </a:t>
            </a:r>
            <a:r>
              <a:rPr lang="en-US" dirty="0" err="1" smtClean="0"/>
              <a:t>heatmap</a:t>
            </a:r>
            <a:r>
              <a:rPr lang="en-US" dirty="0" smtClean="0"/>
              <a:t> style vis (blue-readable, red-unreadable)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564577"/>
            <a:ext cx="8763001" cy="24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65475" cy="50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Their Paper (Before and After)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8900279" cy="40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11225</TotalTime>
  <Words>1413</Words>
  <Application>Microsoft Macintosh PowerPoint</Application>
  <PresentationFormat>On-screen Show (4:3)</PresentationFormat>
  <Paragraphs>270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Calibri</vt:lpstr>
      <vt:lpstr>Franklin Gothic Book</vt:lpstr>
      <vt:lpstr>Perpetua</vt:lpstr>
      <vt:lpstr>Wingdings 2</vt:lpstr>
      <vt:lpstr>Equity</vt:lpstr>
      <vt:lpstr>CSE 591 Text and Document Visualization 2</vt:lpstr>
      <vt:lpstr>Today’s Topics</vt:lpstr>
      <vt:lpstr>Various Document Metrics</vt:lpstr>
      <vt:lpstr>Vis</vt:lpstr>
      <vt:lpstr>The Bible</vt:lpstr>
      <vt:lpstr>Follow-On Work</vt:lpstr>
      <vt:lpstr>Visualization and Metrics</vt:lpstr>
      <vt:lpstr>Interface</vt:lpstr>
      <vt:lpstr>Their Paper (Before and After)</vt:lpstr>
      <vt:lpstr>Comments from the Talk</vt:lpstr>
      <vt:lpstr>Bohemian Bookshelf</vt:lpstr>
      <vt:lpstr>Themail</vt:lpstr>
      <vt:lpstr>Interface</vt:lpstr>
      <vt:lpstr>Characteristics</vt:lpstr>
      <vt:lpstr>Query UI</vt:lpstr>
      <vt:lpstr>PaperLens</vt:lpstr>
      <vt:lpstr>PaperLens</vt:lpstr>
      <vt:lpstr>More Document Info</vt:lpstr>
      <vt:lpstr>Jigsaw</vt:lpstr>
      <vt:lpstr>Document View</vt:lpstr>
      <vt:lpstr>List View</vt:lpstr>
      <vt:lpstr>Document Cluster View</vt:lpstr>
      <vt:lpstr>Document Grid View</vt:lpstr>
      <vt:lpstr>Calendar view</vt:lpstr>
      <vt:lpstr>Demo</vt:lpstr>
      <vt:lpstr>Jigsaw</vt:lpstr>
      <vt:lpstr>FacetAtlas</vt:lpstr>
      <vt:lpstr>Visualization</vt:lpstr>
      <vt:lpstr>Up to Higher Level</vt:lpstr>
      <vt:lpstr>Vector Space Analysis</vt:lpstr>
      <vt:lpstr>Vector Space Analysis Cont.</vt:lpstr>
      <vt:lpstr>Wiggle</vt:lpstr>
      <vt:lpstr>Process</vt:lpstr>
      <vt:lpstr>VIBE System</vt:lpstr>
      <vt:lpstr>Focus</vt:lpstr>
      <vt:lpstr>Technique</vt:lpstr>
      <vt:lpstr>Algorithm</vt:lpstr>
      <vt:lpstr>Algorithm cont.</vt:lpstr>
      <vt:lpstr>Sample Visualization</vt:lpstr>
      <vt:lpstr>VIBE Pros and Cons</vt:lpstr>
      <vt:lpstr>Visualizing Documents</vt:lpstr>
      <vt:lpstr>Basic Idea</vt:lpstr>
      <vt:lpstr>Kohonen’s Feature Maps</vt:lpstr>
      <vt:lpstr>Map Attributes</vt:lpstr>
      <vt:lpstr>More Maps</vt:lpstr>
      <vt:lpstr>Work at Pacific Northwest National Labs</vt:lpstr>
      <vt:lpstr>Galaxies</vt:lpstr>
      <vt:lpstr>Themescapes</vt:lpstr>
      <vt:lpstr>Themescape</vt:lpstr>
      <vt:lpstr>WebTheme</vt:lpstr>
      <vt:lpstr>Related Topic</vt:lpstr>
      <vt:lpstr>Stanford Dissertation Browser</vt:lpstr>
      <vt:lpstr>Wonderful Book and Website</vt:lpstr>
      <vt:lpstr>Some Examples</vt:lpstr>
      <vt:lpstr>Examples cont.</vt:lpstr>
      <vt:lpstr>Science Related Wikipedia Activity</vt:lpstr>
      <vt:lpstr>Temporal Issues</vt:lpstr>
      <vt:lpstr>ThemeRiver</vt:lpstr>
      <vt:lpstr>Representation</vt:lpstr>
      <vt:lpstr>More Information</vt:lpstr>
      <vt:lpstr>Topic Modeling</vt:lpstr>
      <vt:lpstr>TIARA</vt:lpstr>
      <vt:lpstr>Representation</vt:lpstr>
      <vt:lpstr>Features</vt:lpstr>
      <vt:lpstr>TextFlow</vt:lpstr>
      <vt:lpstr>Text Vis Browser</vt:lpstr>
      <vt:lpstr>Reading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Nikhil Lohia</cp:lastModifiedBy>
  <cp:revision>385</cp:revision>
  <dcterms:created xsi:type="dcterms:W3CDTF">2011-08-04T19:58:28Z</dcterms:created>
  <dcterms:modified xsi:type="dcterms:W3CDTF">2017-03-30T20:36:10Z</dcterms:modified>
</cp:coreProperties>
</file>